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0" r:id="rId15"/>
    <p:sldId id="268" r:id="rId16"/>
    <p:sldId id="277" r:id="rId17"/>
    <p:sldId id="278" r:id="rId18"/>
    <p:sldId id="269" r:id="rId19"/>
    <p:sldId id="279" r:id="rId20"/>
    <p:sldId id="270" r:id="rId21"/>
    <p:sldId id="272" r:id="rId22"/>
  </p:sldIdLst>
  <p:sldSz cx="18288000" cy="10287000"/>
  <p:notesSz cx="6858000" cy="9144000"/>
  <p:embeddedFontLst>
    <p:embeddedFont>
      <p:font typeface="Rockwell" pitchFamily="18" charset="0"/>
      <p:regular r:id="rId23"/>
      <p:bold r:id="rId24"/>
      <p:italic r:id="rId25"/>
      <p:boldItalic r:id="rId26"/>
    </p:embeddedFont>
    <p:embeddedFont>
      <p:font typeface="TT Commons Pro" charset="0"/>
      <p:regular r:id="rId27"/>
    </p:embeddedFont>
    <p:embeddedFont>
      <p:font typeface="Wingdings 2" pitchFamily="18" charset="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-8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29184" y="219456"/>
            <a:ext cx="17629632" cy="3758184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28468" y="571502"/>
            <a:ext cx="16459200" cy="3314700"/>
          </a:xfrm>
        </p:spPr>
        <p:txBody>
          <a:bodyPr lIns="81642" rIns="408211" anchor="b">
            <a:normAutofit/>
          </a:bodyPr>
          <a:lstStyle>
            <a:lvl1pPr marL="0" algn="r">
              <a:defRPr sz="86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4229100"/>
            <a:ext cx="13120468" cy="2628900"/>
          </a:xfrm>
        </p:spPr>
        <p:txBody>
          <a:bodyPr lIns="81642" rIns="44086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1125200" y="9763506"/>
            <a:ext cx="6004560" cy="41148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17277904" y="9763506"/>
            <a:ext cx="928576" cy="41148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200400" y="9763506"/>
            <a:ext cx="7814928" cy="41148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76784" y="2136882"/>
            <a:ext cx="1600200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00256" y="4901184"/>
            <a:ext cx="1481328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752" y="747345"/>
            <a:ext cx="15544800" cy="4096512"/>
          </a:xfrm>
        </p:spPr>
        <p:txBody>
          <a:bodyPr rIns="179613"/>
          <a:lstStyle>
            <a:lvl1pPr algn="r">
              <a:buNone/>
              <a:defRPr sz="71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931570"/>
            <a:ext cx="15544800" cy="2264568"/>
          </a:xfrm>
        </p:spPr>
        <p:txBody>
          <a:bodyPr rIns="228598" anchor="t"/>
          <a:lstStyle>
            <a:lvl1pPr marL="0" indent="0" algn="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1125200" y="9770505"/>
            <a:ext cx="6004560" cy="41148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7277904" y="9770505"/>
            <a:ext cx="928576" cy="41148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200400" y="9770505"/>
            <a:ext cx="7814928" cy="41148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68880"/>
            <a:ext cx="8077200" cy="678942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68880"/>
            <a:ext cx="8077200" cy="678942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82160" y="9771852"/>
            <a:ext cx="928576" cy="41148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76784" y="2136882"/>
            <a:ext cx="1600200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33488" y="3247824"/>
            <a:ext cx="749808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9601200" y="3247824"/>
            <a:ext cx="749808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7922"/>
            <a:ext cx="16459200" cy="17145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>
            <a:noAutofit/>
          </a:bodyPr>
          <a:lstStyle>
            <a:lvl1pPr marL="163284" indent="0" algn="l">
              <a:spcBef>
                <a:spcPts val="0"/>
              </a:spcBef>
              <a:buNone/>
              <a:defRPr sz="3900" b="0" cap="all" baseline="0"/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0051" y="2302670"/>
            <a:ext cx="8083550" cy="959643"/>
          </a:xfrm>
        </p:spPr>
        <p:txBody>
          <a:bodyPr anchor="b">
            <a:noAutofit/>
          </a:bodyPr>
          <a:lstStyle>
            <a:lvl1pPr marL="163284" indent="0" algn="l">
              <a:spcBef>
                <a:spcPts val="0"/>
              </a:spcBef>
              <a:buNone/>
              <a:defRPr sz="3900" b="0" cap="all" baseline="0"/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3543301"/>
            <a:ext cx="8080376" cy="5912645"/>
          </a:xfrm>
        </p:spPr>
        <p:txBody>
          <a:bodyPr lIns="163284"/>
          <a:lstStyle>
            <a:lvl1pPr>
              <a:defRPr sz="39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543301"/>
            <a:ext cx="8083550" cy="5912645"/>
          </a:xfrm>
        </p:spPr>
        <p:txBody>
          <a:bodyPr/>
          <a:lstStyle>
            <a:lvl1pPr>
              <a:defRPr sz="39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282160" y="9771852"/>
            <a:ext cx="928576" cy="41148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9827"/>
            <a:ext cx="16459200" cy="17145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76784" y="2136882"/>
            <a:ext cx="1600200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115104" y="1586484"/>
            <a:ext cx="7498080" cy="13716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272" y="457200"/>
            <a:ext cx="7863840" cy="1143000"/>
          </a:xfrm>
        </p:spPr>
        <p:txBody>
          <a:bodyPr anchor="b"/>
          <a:lstStyle>
            <a:lvl1pPr marL="0" algn="r">
              <a:buNone/>
              <a:defRPr sz="36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26272" y="1661340"/>
            <a:ext cx="7863840" cy="16002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314700"/>
            <a:ext cx="17332912" cy="5966460"/>
          </a:xfrm>
        </p:spPr>
        <p:txBody>
          <a:bodyPr/>
          <a:lstStyle>
            <a:lvl1pPr marL="522510">
              <a:defRPr sz="5700"/>
            </a:lvl1pPr>
            <a:lvl2pPr marL="1061349">
              <a:defRPr sz="5000"/>
            </a:lvl2pPr>
            <a:lvl3pPr marL="1469560">
              <a:defRPr sz="4300"/>
            </a:lvl3pPr>
            <a:lvl4pPr marL="1877771">
              <a:defRPr sz="3600"/>
            </a:lvl4pPr>
            <a:lvl5pPr marL="2253325">
              <a:defRPr sz="3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1125200" y="9770505"/>
            <a:ext cx="6004560" cy="41148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7277904" y="9770505"/>
            <a:ext cx="928576" cy="41148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200400" y="9770505"/>
            <a:ext cx="7814928" cy="41148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886" y="7086600"/>
            <a:ext cx="10972800" cy="996804"/>
          </a:xfrm>
        </p:spPr>
        <p:txBody>
          <a:bodyPr anchor="b"/>
          <a:lstStyle>
            <a:lvl1pPr marL="0" algn="r">
              <a:buNone/>
              <a:defRPr sz="36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886" y="8083405"/>
            <a:ext cx="10972800" cy="1368383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609600" y="374796"/>
            <a:ext cx="17068800" cy="65151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57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1125200" y="9763506"/>
            <a:ext cx="6004560" cy="41148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7277904" y="9763506"/>
            <a:ext cx="928576" cy="41148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200400" y="9763506"/>
            <a:ext cx="7814928" cy="41148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329184" y="220628"/>
            <a:ext cx="17621692" cy="9848088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90800" y="9601200"/>
            <a:ext cx="8424528" cy="411480"/>
          </a:xfrm>
          <a:prstGeom prst="rect">
            <a:avLst/>
          </a:prstGeom>
        </p:spPr>
        <p:txBody>
          <a:bodyPr lIns="163284" tIns="81642" rIns="163284" bIns="81642"/>
          <a:lstStyle>
            <a:lvl1pPr algn="r" eaLnBrk="1" latinLnBrk="0" hangingPunct="1">
              <a:defRPr kumimoji="0" sz="2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1125200" y="9601200"/>
            <a:ext cx="6004560" cy="411480"/>
          </a:xfrm>
          <a:prstGeom prst="rect">
            <a:avLst/>
          </a:prstGeom>
        </p:spPr>
        <p:txBody>
          <a:bodyPr lIns="163284" tIns="81642" rIns="163284" bIns="81642"/>
          <a:lstStyle>
            <a:lvl1pPr algn="l" eaLnBrk="1" latinLnBrk="0" hangingPunct="1">
              <a:defRPr kumimoji="0" sz="2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277904" y="9771852"/>
            <a:ext cx="928576" cy="411480"/>
          </a:xfrm>
          <a:prstGeom prst="rect">
            <a:avLst/>
          </a:prstGeom>
        </p:spPr>
        <p:txBody>
          <a:bodyPr lIns="163284" tIns="81642" rIns="163284" bIns="81642" anchor="ctr"/>
          <a:lstStyle>
            <a:lvl1pPr algn="r" eaLnBrk="1" latinLnBrk="0" hangingPunct="1">
              <a:defRPr kumimoji="0" sz="29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0304"/>
            <a:ext cx="16459200" cy="1714500"/>
          </a:xfrm>
          <a:prstGeom prst="rect">
            <a:avLst/>
          </a:prstGeom>
        </p:spPr>
        <p:txBody>
          <a:bodyPr lIns="163284" tIns="81642" rIns="163284" bIns="81642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2469356"/>
            <a:ext cx="16459200" cy="6789420"/>
          </a:xfrm>
          <a:prstGeom prst="rect">
            <a:avLst/>
          </a:prstGeom>
        </p:spPr>
        <p:txBody>
          <a:bodyPr lIns="163284" tIns="81642" rIns="163284" bIns="81642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marL="97971" algn="r" rtl="0" eaLnBrk="1" latinLnBrk="0" hangingPunct="1">
        <a:spcBef>
          <a:spcPct val="0"/>
        </a:spcBef>
        <a:buNone/>
        <a:defRPr kumimoji="0" sz="82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21603" indent="-521603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142991" indent="-408211" algn="l" rtl="0" eaLnBrk="1" latinLnBrk="0" hangingPunct="1">
        <a:spcBef>
          <a:spcPts val="714"/>
        </a:spcBef>
        <a:buClr>
          <a:schemeClr val="accent2"/>
        </a:buClr>
        <a:buSzPct val="90000"/>
        <a:buFontTx/>
        <a:buChar char="•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9560" indent="-342897" algn="l" rtl="0" eaLnBrk="1" latinLnBrk="0" hangingPunct="1">
        <a:spcBef>
          <a:spcPts val="714"/>
        </a:spcBef>
        <a:buClr>
          <a:schemeClr val="accent3"/>
        </a:buClr>
        <a:buSzPct val="100000"/>
        <a:buFont typeface="Wingdings 2"/>
        <a:buChar char="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1796128" indent="-326569" algn="l" rtl="0" eaLnBrk="1" latinLnBrk="0" hangingPunct="1">
        <a:spcBef>
          <a:spcPts val="714"/>
        </a:spcBef>
        <a:buClr>
          <a:schemeClr val="accent3"/>
        </a:buClr>
        <a:buSzPct val="100000"/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122697" indent="-326569" algn="l" rtl="0" eaLnBrk="1" latinLnBrk="0" hangingPunct="1">
        <a:spcBef>
          <a:spcPts val="714"/>
        </a:spcBef>
        <a:buClr>
          <a:schemeClr val="accent3"/>
        </a:buClr>
        <a:buSzPct val="100000"/>
        <a:buFont typeface="Wingdings 2"/>
        <a:buChar char="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2449266" indent="-310240" algn="l" rtl="0" eaLnBrk="1" latinLnBrk="0" hangingPunct="1">
        <a:spcBef>
          <a:spcPts val="714"/>
        </a:spcBef>
        <a:buClr>
          <a:schemeClr val="accent4"/>
        </a:buClr>
        <a:buFont typeface="Wingdings 2"/>
        <a:buChar char="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75835" indent="-310240" algn="l" rtl="0" eaLnBrk="1" latinLnBrk="0" hangingPunct="1">
        <a:spcBef>
          <a:spcPts val="714"/>
        </a:spcBef>
        <a:buClr>
          <a:schemeClr val="accent4"/>
        </a:buClr>
        <a:buFont typeface="Wingdings 2"/>
        <a:buChar char="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02404" indent="-310240" algn="l" rtl="0" eaLnBrk="1" latinLnBrk="0" hangingPunct="1">
        <a:spcBef>
          <a:spcPts val="714"/>
        </a:spcBef>
        <a:buClr>
          <a:schemeClr val="accent4"/>
        </a:buClr>
        <a:buFont typeface="Wingdings 2"/>
        <a:buChar char="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428973" indent="-310240" algn="l" rtl="0" eaLnBrk="1" latinLnBrk="0" hangingPunct="1">
        <a:spcBef>
          <a:spcPts val="714"/>
        </a:spcBef>
        <a:buClr>
          <a:schemeClr val="accent4"/>
        </a:buClr>
        <a:buFont typeface="Wingdings 2"/>
        <a:buChar char="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464" y="1928791"/>
            <a:ext cx="11144866" cy="6358151"/>
            <a:chOff x="1143727" y="-1069095"/>
            <a:chExt cx="14859821" cy="8477535"/>
          </a:xfrm>
        </p:grpSpPr>
        <p:sp>
          <p:nvSpPr>
            <p:cNvPr id="3" name="TextBox 3"/>
            <p:cNvSpPr txBox="1"/>
            <p:nvPr/>
          </p:nvSpPr>
          <p:spPr>
            <a:xfrm>
              <a:off x="1143727" y="-1069095"/>
              <a:ext cx="14859821" cy="84775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9600" dirty="0" smtClean="0"/>
            </a:p>
            <a:p>
              <a:r>
                <a:rPr lang="en-US" sz="66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DEPLOY THREE-TIRE ARCHITECTURE IN AWS USING TERRAFORM</a:t>
              </a:r>
            </a:p>
            <a:p>
              <a:pPr algn="ctr">
                <a:lnSpc>
                  <a:spcPts val="14300"/>
                </a:lnSpc>
              </a:pPr>
              <a:endParaRPr lang="en-US" sz="130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049268" y="6074704"/>
              <a:ext cx="8954280" cy="9575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48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Times New Roman" pitchFamily="18" charset="0"/>
                  <a:ea typeface="TT Commons Pro"/>
                  <a:cs typeface="Times New Roman" pitchFamily="18" charset="0"/>
                  <a:sym typeface="TT Commons Pro"/>
                </a:rPr>
                <a:t>Yashwanth Naidu</a:t>
              </a:r>
              <a:endParaRPr 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itchFamily="18" charset="0"/>
                <a:ea typeface="TT Commons Pro"/>
                <a:cs typeface="Times New Roman" pitchFamily="18" charset="0"/>
                <a:sym typeface="TT Commons Pr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726396">
            <a:off x="-2659134" y="-90002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88089">
            <a:off x="16062525" y="2478011"/>
            <a:ext cx="6565563" cy="10406512"/>
          </a:xfrm>
          <a:custGeom>
            <a:avLst/>
            <a:gdLst/>
            <a:ahLst/>
            <a:cxnLst/>
            <a:rect l="l" t="t" r="r" b="b"/>
            <a:pathLst>
              <a:path w="6565563" h="10406512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051543" y="4484428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380304"/>
            <a:ext cx="14659020" cy="1714500"/>
          </a:xfrm>
        </p:spPr>
        <p:txBody>
          <a:bodyPr/>
          <a:lstStyle/>
          <a:p>
            <a:r>
              <a:rPr lang="en-US" dirty="0" smtClean="0"/>
              <a:t>Application Load Balancer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469356"/>
            <a:ext cx="10372740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Load Balancer &amp; Target Groups (alb.tf):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Set up an Application Load Balancer (ALB) to distribute traffic.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Configured Target Groups to handle traffic routing to EC2 instances.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15768" y="2357418"/>
            <a:ext cx="608870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15768" y="5857880"/>
            <a:ext cx="608870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68842">
            <a:off x="-4611311" y="-1362269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76751" y="7495668"/>
            <a:ext cx="5871846" cy="1165623"/>
            <a:chOff x="0" y="-47625"/>
            <a:chExt cx="7829128" cy="1554163"/>
          </a:xfrm>
        </p:grpSpPr>
        <p:sp>
          <p:nvSpPr>
            <p:cNvPr id="4" name="TextBox 4"/>
            <p:cNvSpPr txBox="1"/>
            <p:nvPr/>
          </p:nvSpPr>
          <p:spPr>
            <a:xfrm>
              <a:off x="0" y="963313"/>
              <a:ext cx="7829128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829128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403" y="7495668"/>
            <a:ext cx="5871846" cy="1165623"/>
            <a:chOff x="0" y="-47625"/>
            <a:chExt cx="7829128" cy="1554163"/>
          </a:xfrm>
        </p:grpSpPr>
        <p:sp>
          <p:nvSpPr>
            <p:cNvPr id="7" name="TextBox 7"/>
            <p:cNvSpPr txBox="1"/>
            <p:nvPr/>
          </p:nvSpPr>
          <p:spPr>
            <a:xfrm>
              <a:off x="0" y="963313"/>
              <a:ext cx="7829128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 dirty="0" smtClean="0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. </a:t>
              </a: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29128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6787978">
            <a:off x="13094258" y="-4595393"/>
            <a:ext cx="7755409" cy="12292435"/>
          </a:xfrm>
          <a:custGeom>
            <a:avLst/>
            <a:gdLst/>
            <a:ahLst/>
            <a:cxnLst/>
            <a:rect l="l" t="t" r="r" b="b"/>
            <a:pathLst>
              <a:path w="7755409" h="12292435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14400" y="380304"/>
            <a:ext cx="12158690" cy="1714500"/>
          </a:xfrm>
        </p:spPr>
        <p:txBody>
          <a:bodyPr/>
          <a:lstStyle/>
          <a:p>
            <a:r>
              <a:rPr lang="en-US" dirty="0" smtClean="0"/>
              <a:t>Auto Scaling Group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914400" y="2469356"/>
            <a:ext cx="9515484" cy="678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Configured Auto Scaling to maintain availability.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Automatically scales the EC2 instances</a:t>
            </a:r>
          </a:p>
          <a:p>
            <a:pPr>
              <a:lnSpc>
                <a:spcPct val="150000"/>
              </a:lnSpc>
              <a:buNone/>
            </a:pPr>
            <a:r>
              <a:rPr lang="en-US" sz="3200" dirty="0" smtClean="0"/>
              <a:t>	 based on traffic load.</a:t>
            </a:r>
            <a:endParaRPr lang="en-US" sz="3200" dirty="0"/>
          </a:p>
        </p:txBody>
      </p:sp>
      <p:pic>
        <p:nvPicPr>
          <p:cNvPr id="17" name="Picture 1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01322" y="2857484"/>
            <a:ext cx="723170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8705" y="1192407"/>
            <a:ext cx="6910589" cy="7695560"/>
            <a:chOff x="0" y="-19050"/>
            <a:chExt cx="9214119" cy="10260747"/>
          </a:xfrm>
        </p:grpSpPr>
        <p:sp>
          <p:nvSpPr>
            <p:cNvPr id="3" name="TextBox 3"/>
            <p:cNvSpPr txBox="1"/>
            <p:nvPr/>
          </p:nvSpPr>
          <p:spPr>
            <a:xfrm>
              <a:off x="0" y="1980101"/>
              <a:ext cx="9214119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214119" cy="196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endParaRPr lang="en-US" sz="96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57101"/>
              <a:ext cx="9214119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58100"/>
              <a:ext cx="9214119" cy="1962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endParaRPr lang="en-US" sz="96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88185"/>
              <a:ext cx="9214119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589183"/>
              <a:ext cx="9214119" cy="1962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endParaRPr lang="en-US" sz="96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3595009">
            <a:off x="11667807" y="-2491199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921556">
            <a:off x="-3704253" y="5881126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4400" y="380304"/>
            <a:ext cx="14944772" cy="1714500"/>
          </a:xfrm>
        </p:spPr>
        <p:txBody>
          <a:bodyPr>
            <a:normAutofit/>
          </a:bodyPr>
          <a:lstStyle/>
          <a:p>
            <a:r>
              <a:rPr lang="en-US" b="1" dirty="0" smtClean="0"/>
              <a:t>Relational Database Service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914400" y="2469356"/>
            <a:ext cx="8443914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RDS Configuration (rds.tf):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Deployed an Amazon RDS </a:t>
            </a:r>
            <a:r>
              <a:rPr lang="en-US" sz="3200" dirty="0" err="1" smtClean="0"/>
              <a:t>MySQL</a:t>
            </a:r>
            <a:r>
              <a:rPr lang="en-US" sz="3200" dirty="0" smtClean="0"/>
              <a:t> instance for the database tier.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Secured access using a security group.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256" y="3214674"/>
            <a:ext cx="751746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2955">
            <a:off x="10751530" y="-4919548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01520">
            <a:off x="11841060" y="-3813956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72413">
            <a:off x="-3694394" y="6621391"/>
            <a:ext cx="6800267" cy="4641183"/>
          </a:xfrm>
          <a:custGeom>
            <a:avLst/>
            <a:gdLst/>
            <a:ahLst/>
            <a:cxnLst/>
            <a:rect l="l" t="t" r="r" b="b"/>
            <a:pathLst>
              <a:path w="6800267" h="4641183">
                <a:moveTo>
                  <a:pt x="0" y="0"/>
                </a:moveTo>
                <a:lnTo>
                  <a:pt x="6800268" y="0"/>
                </a:lnTo>
                <a:lnTo>
                  <a:pt x="6800268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6085606"/>
            <a:ext cx="3455295" cy="1165623"/>
            <a:chOff x="0" y="-47625"/>
            <a:chExt cx="4607060" cy="15541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5817" y="6085606"/>
            <a:ext cx="3455295" cy="1165623"/>
            <a:chOff x="0" y="-47625"/>
            <a:chExt cx="4607060" cy="15541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32340" y="6085606"/>
            <a:ext cx="3455295" cy="1165623"/>
            <a:chOff x="0" y="-47625"/>
            <a:chExt cx="4607060" cy="155416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09457" y="6085606"/>
            <a:ext cx="3455295" cy="1165623"/>
            <a:chOff x="0" y="-47625"/>
            <a:chExt cx="4607060" cy="155416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endParaRPr lang="en-US" sz="2300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 lang="en-US" sz="30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914400" y="380304"/>
            <a:ext cx="12944508" cy="1714500"/>
          </a:xfrm>
        </p:spPr>
        <p:txBody>
          <a:bodyPr/>
          <a:lstStyle/>
          <a:p>
            <a:r>
              <a:rPr lang="en-US" dirty="0" smtClean="0"/>
              <a:t>Output and User Data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914400" y="2469356"/>
            <a:ext cx="10301302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Output File (output.tf):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Captured DNS of the load balancer for accessing hosted websites.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User Data Scripts: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Configured data.sh for ecomm.git website.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Configured data1.sh for Mario.git website.</a:t>
            </a:r>
          </a:p>
          <a:p>
            <a:endParaRPr lang="en-US" dirty="0"/>
          </a:p>
        </p:txBody>
      </p:sp>
      <p:pic>
        <p:nvPicPr>
          <p:cNvPr id="31" name="Picture 3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44066" y="2285980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072958" y="5500690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480" y="7065071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0304"/>
            <a:ext cx="13015946" cy="1714500"/>
          </a:xfrm>
        </p:spPr>
        <p:txBody>
          <a:bodyPr/>
          <a:lstStyle/>
          <a:p>
            <a:r>
              <a:rPr lang="en-IN" dirty="0" err="1" smtClean="0"/>
              <a:t>Terraform</a:t>
            </a:r>
            <a:r>
              <a:rPr lang="en-IN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fmt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/>
              <a:t>(</a:t>
            </a:r>
            <a:r>
              <a:rPr lang="en-IN" sz="3200" dirty="0" smtClean="0"/>
              <a:t>used to automatically format </a:t>
            </a:r>
            <a:r>
              <a:rPr lang="en-IN" sz="3200" dirty="0" err="1" smtClean="0"/>
              <a:t>Terraform</a:t>
            </a:r>
            <a:r>
              <a:rPr lang="en-IN" sz="3200" dirty="0" smtClean="0"/>
              <a:t> configuration files</a:t>
            </a:r>
            <a:r>
              <a:rPr lang="en-US" sz="3200" dirty="0" smtClean="0"/>
              <a:t>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validate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/>
              <a:t>(</a:t>
            </a:r>
            <a:r>
              <a:rPr lang="en-IN" sz="3200" dirty="0" smtClean="0"/>
              <a:t>used to check whether a </a:t>
            </a:r>
            <a:r>
              <a:rPr lang="en-IN" sz="3200" dirty="0" err="1" smtClean="0"/>
              <a:t>Terraform</a:t>
            </a:r>
            <a:r>
              <a:rPr lang="en-IN" sz="3200" dirty="0" smtClean="0"/>
              <a:t> configuration is syntactically valid and internally consistent.)</a:t>
            </a:r>
            <a:endParaRPr lang="en-US" sz="3200" dirty="0" smtClean="0"/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plan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/>
              <a:t>(</a:t>
            </a:r>
            <a:r>
              <a:rPr lang="en-IN" sz="3200" dirty="0" smtClean="0"/>
              <a:t>used to create an execution plan, showing what actions </a:t>
            </a:r>
            <a:r>
              <a:rPr lang="en-IN" sz="3200" dirty="0" err="1" smtClean="0"/>
              <a:t>Terraform</a:t>
            </a:r>
            <a:r>
              <a:rPr lang="en-IN" sz="3200" dirty="0" smtClean="0"/>
              <a:t> will take to reach the desired state of your infrastructure based on your configuration files.</a:t>
            </a:r>
            <a:r>
              <a:rPr lang="en-US" sz="3200" dirty="0" smtClean="0"/>
              <a:t>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apply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/>
              <a:t>(</a:t>
            </a:r>
            <a:r>
              <a:rPr lang="en-IN" sz="3200" dirty="0" smtClean="0"/>
              <a:t> It executes the planned actions, such as creating, modifying, or destroying infrastructure resources, based on the configuration defined in.</a:t>
            </a:r>
            <a:r>
              <a:rPr lang="en-US" sz="3200" dirty="0" smtClean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380304"/>
            <a:ext cx="12230128" cy="1714500"/>
          </a:xfrm>
        </p:spPr>
        <p:txBody>
          <a:bodyPr/>
          <a:lstStyle/>
          <a:p>
            <a:r>
              <a:rPr lang="en-US" dirty="0" smtClean="0"/>
              <a:t>Verifying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2469356"/>
            <a:ext cx="10158426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Verifications: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Verified creation of VPC, Subnets, Internet Gateway, Route Table ,Security Groups, EC2 Instances, and RDS </a:t>
            </a:r>
            <a:r>
              <a:rPr lang="en-US" sz="3200" dirty="0" err="1" smtClean="0"/>
              <a:t>Database,Load</a:t>
            </a:r>
            <a:r>
              <a:rPr lang="en-US" sz="3200" dirty="0" smtClean="0"/>
              <a:t> </a:t>
            </a:r>
            <a:r>
              <a:rPr lang="en-US" sz="3200" dirty="0" err="1" smtClean="0"/>
              <a:t>Balancing,Target</a:t>
            </a:r>
            <a:r>
              <a:rPr lang="en-US" sz="3200" dirty="0" smtClean="0"/>
              <a:t> </a:t>
            </a:r>
            <a:r>
              <a:rPr lang="en-US" sz="3200" dirty="0" err="1" smtClean="0"/>
              <a:t>Grouop</a:t>
            </a:r>
            <a:r>
              <a:rPr lang="en-US" sz="3200" dirty="0" smtClean="0"/>
              <a:t> and Auto-Scaling 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68" y="2571732"/>
            <a:ext cx="5731510" cy="343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5768" y="6072194"/>
            <a:ext cx="573151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40" y="1428724"/>
            <a:ext cx="5660136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18" y="1428724"/>
            <a:ext cx="5572164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72958" y="142872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02" y="500062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480" y="500062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072958" y="500062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10" y="1285848"/>
            <a:ext cx="616013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58314" y="1214410"/>
            <a:ext cx="621510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10" y="5572128"/>
            <a:ext cx="614366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29752" y="5500690"/>
            <a:ext cx="621510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403537" y="4665177"/>
            <a:ext cx="6651409" cy="46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 lang="en-US" sz="3000" dirty="0">
              <a:solidFill>
                <a:srgbClr val="142414"/>
              </a:solidFill>
              <a:latin typeface="Rasputin Light"/>
              <a:ea typeface="Rasputin Light"/>
              <a:cs typeface="Rasputin Light"/>
              <a:sym typeface="Rasputin Light"/>
            </a:endParaRPr>
          </a:p>
        </p:txBody>
      </p:sp>
      <p:sp>
        <p:nvSpPr>
          <p:cNvPr id="15" name="Freeform 15"/>
          <p:cNvSpPr/>
          <p:nvPr/>
        </p:nvSpPr>
        <p:spPr>
          <a:xfrm rot="6159217">
            <a:off x="630772" y="5058223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6762324">
            <a:off x="4626521" y="5834276"/>
            <a:ext cx="6144834" cy="9739650"/>
          </a:xfrm>
          <a:custGeom>
            <a:avLst/>
            <a:gdLst/>
            <a:ahLst/>
            <a:cxnLst/>
            <a:rect l="l" t="t" r="r" b="b"/>
            <a:pathLst>
              <a:path w="6144834" h="9739650">
                <a:moveTo>
                  <a:pt x="0" y="0"/>
                </a:moveTo>
                <a:lnTo>
                  <a:pt x="6144834" y="0"/>
                </a:lnTo>
                <a:lnTo>
                  <a:pt x="6144834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4400" y="380304"/>
            <a:ext cx="15516276" cy="1714500"/>
          </a:xfrm>
        </p:spPr>
        <p:txBody>
          <a:bodyPr/>
          <a:lstStyle/>
          <a:p>
            <a:r>
              <a:rPr lang="en-US" dirty="0" smtClean="0"/>
              <a:t>Hosting &amp; Balancing Websites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914400" y="2469356"/>
            <a:ext cx="12230128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Hosting Multiple Websites: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Successfully hosted </a:t>
            </a:r>
            <a:r>
              <a:rPr lang="en-US" sz="3200" dirty="0" err="1" smtClean="0"/>
              <a:t>ecomm</a:t>
            </a:r>
            <a:r>
              <a:rPr lang="en-US" sz="3200" dirty="0" smtClean="0"/>
              <a:t> and Mario websites using a single DNS.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Successfully hosted </a:t>
            </a:r>
            <a:r>
              <a:rPr lang="en-US" sz="3200" dirty="0" err="1" smtClean="0"/>
              <a:t>ecomm</a:t>
            </a:r>
            <a:r>
              <a:rPr lang="en-US" sz="3200" dirty="0" smtClean="0"/>
              <a:t> and food websites using a single DNS.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Balanced the load between multiple EC2 instances.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00" y="1285848"/>
            <a:ext cx="651732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2" y="1214410"/>
            <a:ext cx="671517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38" y="5715004"/>
            <a:ext cx="642942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29752" y="5643566"/>
            <a:ext cx="664373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0304"/>
            <a:ext cx="14587582" cy="1714500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/>
              <a:t>Terraform</a:t>
            </a:r>
            <a:r>
              <a:rPr lang="en-US" sz="3200" dirty="0" smtClean="0"/>
              <a:t> is an open-source </a:t>
            </a:r>
            <a:r>
              <a:rPr lang="en-US" sz="3200" b="1" dirty="0" smtClean="0"/>
              <a:t>Infrastructure as Code (</a:t>
            </a:r>
            <a:r>
              <a:rPr lang="en-US" sz="3200" b="1" dirty="0" err="1" smtClean="0"/>
              <a:t>IaC</a:t>
            </a:r>
            <a:r>
              <a:rPr lang="en-US" sz="3200" b="1" dirty="0" smtClean="0"/>
              <a:t>)</a:t>
            </a:r>
            <a:r>
              <a:rPr lang="en-US" sz="3200" dirty="0" smtClean="0"/>
              <a:t> tool developed by </a:t>
            </a:r>
            <a:r>
              <a:rPr lang="en-US" sz="3200" dirty="0" err="1" smtClean="0"/>
              <a:t>HashiCorp</a:t>
            </a:r>
            <a:r>
              <a:rPr lang="en-US" sz="3200" dirty="0" smtClean="0"/>
              <a:t> that allows you to define, provision, and manage infrastructure across various cloud providers using a declarative configuration language.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 smtClean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Purpose of the Project:</a:t>
            </a:r>
            <a:endParaRPr lang="en-US" sz="3200" b="1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Deploy a three-tier architecture in AWS.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 the provisioning of cloud infrastructure using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5901" y="6205709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790819">
            <a:off x="8900004" y="5599105"/>
            <a:ext cx="5915271" cy="9375789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1" y="0"/>
                </a:lnTo>
                <a:lnTo>
                  <a:pt x="5915271" y="9375790"/>
                </a:lnTo>
                <a:lnTo>
                  <a:pt x="0" y="937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14400" y="380304"/>
            <a:ext cx="11730062" cy="1714500"/>
          </a:xfrm>
        </p:spPr>
        <p:txBody>
          <a:bodyPr/>
          <a:lstStyle/>
          <a:p>
            <a:r>
              <a:rPr lang="en-US" dirty="0" smtClean="0"/>
              <a:t>Resource Cleanup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2469356"/>
            <a:ext cx="11087120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Destroying Resources: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Use the </a:t>
            </a:r>
            <a:r>
              <a:rPr lang="en-US" sz="3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destroy </a:t>
            </a:r>
            <a:r>
              <a:rPr lang="en-US" sz="3200" dirty="0" smtClean="0"/>
              <a:t>command to clean up and remove all infrastructure.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This command removes all previously created resources.</a:t>
            </a:r>
          </a:p>
          <a:p>
            <a:endParaRPr lang="en-US" dirty="0"/>
          </a:p>
        </p:txBody>
      </p:sp>
      <p:pic>
        <p:nvPicPr>
          <p:cNvPr id="10" name="Picture 9" descr="C:\Users\yaswa\OneDrive\Pictures\Screenshots\Screenshot 2024-09-27 151112.pn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15768" y="3357550"/>
            <a:ext cx="5872867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0505" y="3786178"/>
            <a:ext cx="12002662" cy="2447630"/>
            <a:chOff x="0" y="1054356"/>
            <a:chExt cx="16003549" cy="3263507"/>
          </a:xfrm>
        </p:grpSpPr>
        <p:sp>
          <p:nvSpPr>
            <p:cNvPr id="3" name="TextBox 3"/>
            <p:cNvSpPr txBox="1"/>
            <p:nvPr/>
          </p:nvSpPr>
          <p:spPr>
            <a:xfrm>
              <a:off x="1717595" y="3321008"/>
              <a:ext cx="12867462" cy="996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endParaRPr lang="en-US" sz="45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54356"/>
              <a:ext cx="16003549" cy="24451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13000" dirty="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Thank you!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726396">
            <a:off x="1565829" y="-404527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045464">
            <a:off x="10463264" y="6473304"/>
            <a:ext cx="5489002" cy="8700148"/>
          </a:xfrm>
          <a:custGeom>
            <a:avLst/>
            <a:gdLst/>
            <a:ahLst/>
            <a:cxnLst/>
            <a:rect l="l" t="t" r="r" b="b"/>
            <a:pathLst>
              <a:path w="5489002" h="8700148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91298" y="-1838102"/>
            <a:ext cx="13958156" cy="13434725"/>
          </a:xfrm>
          <a:custGeom>
            <a:avLst/>
            <a:gdLst/>
            <a:ahLst/>
            <a:cxnLst/>
            <a:rect l="l" t="t" r="r" b="b"/>
            <a:pathLst>
              <a:path w="13958156" h="13434725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005215">
            <a:off x="7503112" y="3339439"/>
            <a:ext cx="8946815" cy="14180830"/>
          </a:xfrm>
          <a:custGeom>
            <a:avLst/>
            <a:gdLst/>
            <a:ahLst/>
            <a:cxnLst/>
            <a:rect l="l" t="t" r="r" b="b"/>
            <a:pathLst>
              <a:path w="8946815" h="14180830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8696" y="2857484"/>
            <a:ext cx="485778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7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 Overview</a:t>
            </a:r>
            <a:endParaRPr lang="en-US" sz="7200" b="1" dirty="0">
              <a:solidFill>
                <a:schemeClr val="accent5">
                  <a:lumMod val="60000"/>
                  <a:lumOff val="40000"/>
                </a:schemeClr>
              </a:solidFill>
              <a:latin typeface="Rasputin Light"/>
              <a:ea typeface="Rasputin Light"/>
              <a:cs typeface="Rasputin Light"/>
              <a:sym typeface="Rasputin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58578" y="285716"/>
            <a:ext cx="5929354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Three-tier architecture: </a:t>
            </a:r>
            <a:r>
              <a:rPr lang="en-US" sz="3200" dirty="0" smtClean="0"/>
              <a:t>Web tier, Application tier, and Database tier.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AWS Services Used: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EC2 instances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VPC, Subnets,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Internet Gateway,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Route Tables,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Security Groups,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Load Balancer, Target Groups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Auto Scaling,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RDS.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5407" y="-3636889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43551">
            <a:off x="6526536" y="4794885"/>
            <a:ext cx="5915271" cy="9375789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6186" y="1428724"/>
            <a:ext cx="15135861" cy="2990464"/>
            <a:chOff x="0" y="-2144159"/>
            <a:chExt cx="10820400" cy="7924905"/>
          </a:xfrm>
        </p:grpSpPr>
        <p:sp>
          <p:nvSpPr>
            <p:cNvPr id="5" name="TextBox 5"/>
            <p:cNvSpPr txBox="1"/>
            <p:nvPr/>
          </p:nvSpPr>
          <p:spPr>
            <a:xfrm>
              <a:off x="4538796" y="4481862"/>
              <a:ext cx="6281604" cy="129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 lang="en-US" sz="2799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144159"/>
              <a:ext cx="10820400" cy="39327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endParaRPr lang="en-US" sz="96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380304"/>
            <a:ext cx="10515616" cy="1714500"/>
          </a:xfrm>
        </p:spPr>
        <p:txBody>
          <a:bodyPr/>
          <a:lstStyle/>
          <a:p>
            <a:r>
              <a:rPr lang="en-US" dirty="0" smtClean="0"/>
              <a:t>Initial Setup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2469356"/>
            <a:ext cx="11515748" cy="678942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Installation: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Installed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on an EC2 instance.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Provided AWS access keys and secret keys for authentication</a:t>
            </a:r>
            <a:r>
              <a:rPr lang="en-US" sz="21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Terraform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Provider: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Defined the AWS provider in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to communicate with AWS resources.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Enter the </a:t>
            </a:r>
            <a:r>
              <a:rPr lang="en-US" sz="3200" dirty="0" err="1" smtClean="0"/>
              <a:t>teraform</a:t>
            </a:r>
            <a:r>
              <a:rPr lang="en-US" sz="3200" dirty="0" smtClean="0"/>
              <a:t> init command to initialized the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 smtClean="0"/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396" y="2357418"/>
            <a:ext cx="573151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396" y="5857880"/>
            <a:ext cx="573151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16209">
            <a:off x="-890667" y="4921459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62409">
            <a:off x="11443547" y="-3756415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787978">
            <a:off x="10415856" y="-4885058"/>
            <a:ext cx="7755409" cy="12292435"/>
          </a:xfrm>
          <a:custGeom>
            <a:avLst/>
            <a:gdLst/>
            <a:ahLst/>
            <a:cxnLst/>
            <a:rect l="l" t="t" r="r" b="b"/>
            <a:pathLst>
              <a:path w="7755409" h="12292435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380304"/>
            <a:ext cx="11372872" cy="1714500"/>
          </a:xfrm>
        </p:spPr>
        <p:txBody>
          <a:bodyPr/>
          <a:lstStyle/>
          <a:p>
            <a:r>
              <a:rPr lang="en-US" dirty="0" smtClean="0"/>
              <a:t>VPC Creation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2469356"/>
            <a:ext cx="11087120" cy="67894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Creating the VPC (vpc.tf)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Defined a VPC using a CIDR block.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VPC Variable File:</a:t>
            </a:r>
            <a:endParaRPr lang="en-US" sz="3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Created a variable file to manage dynamic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3200" dirty="0" smtClean="0"/>
              <a:t>	values in the VPC.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87206" y="2928922"/>
            <a:ext cx="616013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787206" y="6357946"/>
            <a:ext cx="608870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380304"/>
            <a:ext cx="13087384" cy="1714500"/>
          </a:xfrm>
        </p:spPr>
        <p:txBody>
          <a:bodyPr/>
          <a:lstStyle/>
          <a:p>
            <a:r>
              <a:rPr lang="en-US" dirty="0" smtClean="0"/>
              <a:t>Subnet Configuration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2469356"/>
            <a:ext cx="10301302" cy="678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Subnets (subnet.tf):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Created 6 subnets: 4 public and 2 private subnets for the front-end and back-end tiers.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Defined variable files for subnet configurations.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8644" y="2500294"/>
            <a:ext cx="5945824" cy="3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58644" y="6000756"/>
            <a:ext cx="594582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Gateway &amp; Route Tables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2469356"/>
            <a:ext cx="10086988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Internet Gateway (igw.tf):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Created an internet gateway 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Route Table (public-route-table.tf):</a:t>
            </a:r>
          </a:p>
          <a:p>
            <a:pPr marL="124913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Configured route tables for routing </a:t>
            </a:r>
          </a:p>
          <a:p>
            <a:pPr marL="1249130" lvl="1" indent="-514350">
              <a:lnSpc>
                <a:spcPct val="150000"/>
              </a:lnSpc>
              <a:buNone/>
            </a:pPr>
            <a:r>
              <a:rPr lang="en-US" sz="3200" dirty="0" smtClean="0"/>
              <a:t>	traffic to the public and private subnets.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68" y="2500294"/>
            <a:ext cx="6017262" cy="336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5768" y="5929318"/>
            <a:ext cx="601726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5493401" y="6773526"/>
            <a:ext cx="3455295" cy="1165623"/>
            <a:chOff x="0" y="-47625"/>
            <a:chExt cx="4607060" cy="155416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endParaRPr lang="en-US" sz="2300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08701" y="6773526"/>
            <a:ext cx="3455295" cy="1165623"/>
            <a:chOff x="0" y="-47625"/>
            <a:chExt cx="4607060" cy="155416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63313"/>
              <a:ext cx="4607060" cy="5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 dirty="0" smtClean="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</a:t>
              </a:r>
              <a:endParaRPr lang="en-US" sz="2300" dirty="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607060" cy="62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 dirty="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-3849591" y="564238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8743839">
            <a:off x="-2596254" y="4920069"/>
            <a:ext cx="5915271" cy="9375789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914400" y="380304"/>
            <a:ext cx="11587186" cy="1714500"/>
          </a:xfrm>
        </p:spPr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914400" y="2469356"/>
            <a:ext cx="9729798" cy="67894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Instance 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Security Group 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(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securitygroup1.tf)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Controls access to web servers.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Database Security Group (database-securitygroup.tf)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Secured access to the RDS instance.</a:t>
            </a:r>
          </a:p>
          <a:p>
            <a:endParaRPr lang="en-US" dirty="0"/>
          </a:p>
        </p:txBody>
      </p:sp>
      <p:pic>
        <p:nvPicPr>
          <p:cNvPr id="28" name="Picture 27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16" y="2428856"/>
            <a:ext cx="608870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/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430016" y="6000756"/>
            <a:ext cx="60887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6209">
            <a:off x="-890667" y="4921459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62409">
            <a:off x="12992700" y="-3537343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50226" y="3022667"/>
            <a:ext cx="8609074" cy="3712148"/>
            <a:chOff x="0" y="-19051"/>
            <a:chExt cx="11478765" cy="4949530"/>
          </a:xfrm>
        </p:grpSpPr>
        <p:sp>
          <p:nvSpPr>
            <p:cNvPr id="5" name="TextBox 5"/>
            <p:cNvSpPr txBox="1"/>
            <p:nvPr/>
          </p:nvSpPr>
          <p:spPr>
            <a:xfrm>
              <a:off x="0" y="4276967"/>
              <a:ext cx="8300476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 lang="en-US" sz="2799" dirty="0">
                <a:solidFill>
                  <a:srgbClr val="142414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1"/>
              <a:ext cx="11478765" cy="196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endParaRPr lang="en-US" sz="9600" dirty="0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4400" y="380304"/>
            <a:ext cx="11444310" cy="1714500"/>
          </a:xfrm>
        </p:spPr>
        <p:txBody>
          <a:bodyPr/>
          <a:lstStyle/>
          <a:p>
            <a:r>
              <a:rPr lang="en-US" dirty="0" smtClean="0"/>
              <a:t>EC2 Instances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914400" y="2469356"/>
            <a:ext cx="9801236" cy="678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Create EC2 instances: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instance1.tf  &amp; instance2.tf for hosting the websites.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Installed necessary web server packages using a user data script.</a:t>
            </a:r>
            <a:endParaRPr lang="en-US" sz="3200" dirty="0"/>
          </a:p>
        </p:txBody>
      </p:sp>
      <p:pic>
        <p:nvPicPr>
          <p:cNvPr id="13" name="Picture 1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01454" y="2285980"/>
            <a:ext cx="630301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01454" y="5929318"/>
            <a:ext cx="630301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300</TotalTime>
  <Words>572</Words>
  <Application>Microsoft Office PowerPoint</Application>
  <PresentationFormat>Custom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Rockwell</vt:lpstr>
      <vt:lpstr>Times New Roman</vt:lpstr>
      <vt:lpstr>Rasputin Light</vt:lpstr>
      <vt:lpstr>TT Commons Pro</vt:lpstr>
      <vt:lpstr>Wingdings</vt:lpstr>
      <vt:lpstr>Wingdings 2</vt:lpstr>
      <vt:lpstr>Foundry</vt:lpstr>
      <vt:lpstr>Slide 1</vt:lpstr>
      <vt:lpstr>Introduction to Terraform</vt:lpstr>
      <vt:lpstr>Slide 3</vt:lpstr>
      <vt:lpstr>Initial Setup</vt:lpstr>
      <vt:lpstr>VPC Creation</vt:lpstr>
      <vt:lpstr>Subnet Configuration</vt:lpstr>
      <vt:lpstr>Internet Gateway &amp; Route Tables</vt:lpstr>
      <vt:lpstr>Security Groups</vt:lpstr>
      <vt:lpstr>EC2 Instances</vt:lpstr>
      <vt:lpstr>Application Load Balancer</vt:lpstr>
      <vt:lpstr>Auto Scaling Group</vt:lpstr>
      <vt:lpstr>Relational Database Service </vt:lpstr>
      <vt:lpstr>Output and User Data</vt:lpstr>
      <vt:lpstr>Terraform Commands</vt:lpstr>
      <vt:lpstr>Verifying Resources</vt:lpstr>
      <vt:lpstr>Slide 16</vt:lpstr>
      <vt:lpstr>Slide 17</vt:lpstr>
      <vt:lpstr>Hosting &amp; Balancing Websites</vt:lpstr>
      <vt:lpstr>Slide 19</vt:lpstr>
      <vt:lpstr>Resource Cleanup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Blobs Basic Simple Presentation</dc:title>
  <dc:creator>yashwanth najana</dc:creator>
  <cp:lastModifiedBy>yashwanth najana</cp:lastModifiedBy>
  <cp:revision>15</cp:revision>
  <dcterms:created xsi:type="dcterms:W3CDTF">2006-08-16T00:00:00Z</dcterms:created>
  <dcterms:modified xsi:type="dcterms:W3CDTF">2024-09-29T10:59:19Z</dcterms:modified>
  <dc:identifier>DAGSHRd7ga8</dc:identifier>
</cp:coreProperties>
</file>